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0" r:id="rId4"/>
    <p:sldId id="279" r:id="rId5"/>
    <p:sldId id="281" r:id="rId6"/>
    <p:sldId id="258" r:id="rId7"/>
    <p:sldId id="277" r:id="rId8"/>
    <p:sldId id="285" r:id="rId9"/>
    <p:sldId id="284" r:id="rId10"/>
    <p:sldId id="283" r:id="rId11"/>
    <p:sldId id="282" r:id="rId12"/>
    <p:sldId id="288" r:id="rId13"/>
    <p:sldId id="259" r:id="rId14"/>
    <p:sldId id="287" r:id="rId15"/>
    <p:sldId id="293" r:id="rId16"/>
    <p:sldId id="292" r:id="rId17"/>
    <p:sldId id="291" r:id="rId18"/>
    <p:sldId id="290" r:id="rId19"/>
    <p:sldId id="260" r:id="rId20"/>
    <p:sldId id="286" r:id="rId21"/>
    <p:sldId id="296" r:id="rId22"/>
    <p:sldId id="295" r:id="rId23"/>
    <p:sldId id="29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11163" indent="46038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822325" indent="92075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235075" indent="136525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646238" indent="182563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144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0929"/>
  </p:normalViewPr>
  <p:slideViewPr>
    <p:cSldViewPr>
      <p:cViewPr varScale="1">
        <p:scale>
          <a:sx n="75" d="100"/>
          <a:sy n="75" d="100"/>
        </p:scale>
        <p:origin x="461" y="67"/>
      </p:cViewPr>
      <p:guideLst>
        <p:guide orient="horz" pos="2160"/>
        <p:guide pos="2880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D:\nicks computer\pres pro stuff\medical animated\dna\DNA_ti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hape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03188"/>
            <a:ext cx="1281113" cy="675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0" y="2444706"/>
            <a:ext cx="7390474" cy="1143476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8768" y="3669883"/>
            <a:ext cx="7386632" cy="1752378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D4A8EE9-E1B6-431E-AEB4-7EE8F9C6DD19}" type="datetimeFigureOut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5057E6D-62DE-4121-B912-78722AB20A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47800"/>
            <a:ext cx="8229600" cy="48940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518E9-6641-4202-9E29-08BEF121C4A6}" type="datetimeFigureOut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6490F-175A-49A9-A03D-BE963F3C7F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4010" y="1295400"/>
            <a:ext cx="2010708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295400"/>
            <a:ext cx="6098122" cy="4953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F7A32-26A7-4B49-9291-ABBEE5FC2C2D}" type="datetimeFigureOut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64FAF-946F-4804-821C-2458FB523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70201-9AD5-456B-A988-A4365A10CADE}" type="datetimeFigureOut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816F-0AB6-42B2-8CB2-73DC1F785B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96" y="4406673"/>
            <a:ext cx="7772543" cy="136216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96" y="2907289"/>
            <a:ext cx="7772543" cy="1499384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754" indent="0">
              <a:buNone/>
              <a:defRPr sz="1600"/>
            </a:lvl2pPr>
            <a:lvl3pPr marL="823509" indent="0">
              <a:buNone/>
              <a:defRPr sz="1400"/>
            </a:lvl3pPr>
            <a:lvl4pPr marL="1235263" indent="0">
              <a:buNone/>
              <a:defRPr sz="1300"/>
            </a:lvl4pPr>
            <a:lvl5pPr marL="1647017" indent="0">
              <a:buNone/>
              <a:defRPr sz="1300"/>
            </a:lvl5pPr>
            <a:lvl6pPr marL="2058772" indent="0">
              <a:buNone/>
              <a:defRPr sz="1300"/>
            </a:lvl6pPr>
            <a:lvl7pPr marL="2470526" indent="0">
              <a:buNone/>
              <a:defRPr sz="1300"/>
            </a:lvl7pPr>
            <a:lvl8pPr marL="2882280" indent="0">
              <a:buNone/>
              <a:defRPr sz="1300"/>
            </a:lvl8pPr>
            <a:lvl9pPr marL="3294035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BA06B-CDE6-433F-B6F9-0313FC7BA44D}" type="datetimeFigureOut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D823D-89D2-4346-8A75-179BC0ECEE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32259"/>
            <a:ext cx="4267200" cy="4792341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C044-69D8-4E7A-BF3F-4577744153D0}" type="datetimeFigureOut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3579-4B36-44B5-ACA8-B468F47F20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1657342"/>
            <a:ext cx="4269036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2297689"/>
            <a:ext cx="4269036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34" y="1657342"/>
            <a:ext cx="4270465" cy="64034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1754" indent="0">
              <a:buNone/>
              <a:defRPr sz="1800" b="1"/>
            </a:lvl2pPr>
            <a:lvl3pPr marL="823509" indent="0">
              <a:buNone/>
              <a:defRPr sz="1600" b="1"/>
            </a:lvl3pPr>
            <a:lvl4pPr marL="1235263" indent="0">
              <a:buNone/>
              <a:defRPr sz="1400" b="1"/>
            </a:lvl4pPr>
            <a:lvl5pPr marL="1647017" indent="0">
              <a:buNone/>
              <a:defRPr sz="1400" b="1"/>
            </a:lvl5pPr>
            <a:lvl6pPr marL="2058772" indent="0">
              <a:buNone/>
              <a:defRPr sz="1400" b="1"/>
            </a:lvl6pPr>
            <a:lvl7pPr marL="2470526" indent="0">
              <a:buNone/>
              <a:defRPr sz="1400" b="1"/>
            </a:lvl7pPr>
            <a:lvl8pPr marL="2882280" indent="0">
              <a:buNone/>
              <a:defRPr sz="1400" b="1"/>
            </a:lvl8pPr>
            <a:lvl9pPr marL="329403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34" y="2297689"/>
            <a:ext cx="4270465" cy="395071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1" y="168663"/>
            <a:ext cx="8188914" cy="939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4CE8C-0339-4A3F-B2C9-839C7A7A57F9}" type="datetimeFigureOut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9E060-1094-47AB-9502-F0550EE014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F1EAD-30C2-410A-A277-5997B9178DC2}" type="datetimeFigureOut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088A-4ABE-4E3C-978C-2D1A7AAC9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CB54-FB0E-40F2-B626-DF474E26169D}" type="datetimeFigureOut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8771B-66AE-4E57-BBD7-9170EA0B3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09631"/>
            <a:ext cx="3236511" cy="116205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295400"/>
            <a:ext cx="5111144" cy="502920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471688"/>
            <a:ext cx="3236511" cy="3852912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D56AF-A1CC-429B-B2A9-EE08899C049D}" type="datetimeFigureOut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09664-F90D-43EF-B188-D7189C4B05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904" y="4801172"/>
            <a:ext cx="5487258" cy="56602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904" y="613190"/>
            <a:ext cx="5487258" cy="4115085"/>
          </a:xfrm>
        </p:spPr>
        <p:txBody>
          <a:bodyPr/>
          <a:lstStyle>
            <a:lvl1pPr marL="0" indent="0">
              <a:buNone/>
              <a:defRPr sz="2900"/>
            </a:lvl1pPr>
            <a:lvl2pPr marL="411754" indent="0">
              <a:buNone/>
              <a:defRPr sz="2500"/>
            </a:lvl2pPr>
            <a:lvl3pPr marL="823509" indent="0">
              <a:buNone/>
              <a:defRPr sz="2200"/>
            </a:lvl3pPr>
            <a:lvl4pPr marL="1235263" indent="0">
              <a:buNone/>
              <a:defRPr sz="1800"/>
            </a:lvl4pPr>
            <a:lvl5pPr marL="1647017" indent="0">
              <a:buNone/>
              <a:defRPr sz="1800"/>
            </a:lvl5pPr>
            <a:lvl6pPr marL="2058772" indent="0">
              <a:buNone/>
              <a:defRPr sz="1800"/>
            </a:lvl6pPr>
            <a:lvl7pPr marL="2470526" indent="0">
              <a:buNone/>
              <a:defRPr sz="1800"/>
            </a:lvl7pPr>
            <a:lvl8pPr marL="2882280" indent="0">
              <a:buNone/>
              <a:defRPr sz="1800"/>
            </a:lvl8pPr>
            <a:lvl9pPr marL="3294035" indent="0">
              <a:buNone/>
              <a:defRPr sz="18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904" y="5367193"/>
            <a:ext cx="5487258" cy="804721"/>
          </a:xfrm>
        </p:spPr>
        <p:txBody>
          <a:bodyPr/>
          <a:lstStyle>
            <a:lvl1pPr marL="0" indent="0">
              <a:buNone/>
              <a:defRPr sz="1300"/>
            </a:lvl1pPr>
            <a:lvl2pPr marL="411754" indent="0">
              <a:buNone/>
              <a:defRPr sz="1100"/>
            </a:lvl2pPr>
            <a:lvl3pPr marL="823509" indent="0">
              <a:buNone/>
              <a:defRPr sz="900"/>
            </a:lvl3pPr>
            <a:lvl4pPr marL="1235263" indent="0">
              <a:buNone/>
              <a:defRPr sz="800"/>
            </a:lvl4pPr>
            <a:lvl5pPr marL="1647017" indent="0">
              <a:buNone/>
              <a:defRPr sz="800"/>
            </a:lvl5pPr>
            <a:lvl6pPr marL="2058772" indent="0">
              <a:buNone/>
              <a:defRPr sz="800"/>
            </a:lvl6pPr>
            <a:lvl7pPr marL="2470526" indent="0">
              <a:buNone/>
              <a:defRPr sz="800"/>
            </a:lvl7pPr>
            <a:lvl8pPr marL="2882280" indent="0">
              <a:buNone/>
              <a:defRPr sz="800"/>
            </a:lvl8pPr>
            <a:lvl9pPr marL="329403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699C6-6814-4D14-A4E4-7BD4EC4FE185}" type="datetimeFigureOut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FCA59-16EC-405C-ABA7-406FEB86C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D:\nicks computer\pres pro stuff\medical animated\dna\DNA_txt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8275"/>
            <a:ext cx="81883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6" name="Shape">
            <a:hlinkClick r:id="" action="ppaction://media"/>
          </p:cNvPr>
          <p:cNvPicPr>
            <a:picLocks noRot="1" noChangeAspect="1" noChangeArrowheads="1"/>
          </p:cNvPicPr>
          <p:nvPr>
            <a:videoFile r:link="rId13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8458200" y="0"/>
            <a:ext cx="685800" cy="217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28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EE4299-DFB9-4561-9503-C0F03BB7AD69}" type="datetimeFigureOut">
              <a:rPr lang="en-US"/>
              <a:pPr>
                <a:defRPr/>
              </a:pPr>
              <a:t>1/23/2018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548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3BBDEE-4640-41C8-A278-0262625716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447800"/>
            <a:ext cx="7696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03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11754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823509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235263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647017" algn="l" defTabSz="91501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8613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581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469097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80851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92605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704360" indent="-228752" algn="l" defTabSz="915010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1754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3509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5263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7017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8772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70526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82280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94035" algn="l" defTabSz="82350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1524000" y="2444750"/>
            <a:ext cx="7389813" cy="1143000"/>
          </a:xfrm>
        </p:spPr>
        <p:txBody>
          <a:bodyPr/>
          <a:lstStyle/>
          <a:p>
            <a:pPr eaLnBrk="1" hangingPunct="1"/>
            <a:r>
              <a:rPr lang="en-US" smtClean="0"/>
              <a:t>Unit 6 Introduction to Chemistry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1528763" y="3670300"/>
            <a:ext cx="7386637" cy="1752600"/>
          </a:xfrm>
        </p:spPr>
        <p:txBody>
          <a:bodyPr/>
          <a:lstStyle/>
          <a:p>
            <a:pPr eaLnBrk="1" hangingPunct="1"/>
            <a:r>
              <a:rPr lang="en-US" sz="2800" smtClean="0"/>
              <a:t>Chapter 18 Bonding and Compounds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Bonds in Polyatomic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8942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Polyatomic molecules</a:t>
            </a:r>
          </a:p>
          <a:p>
            <a:pPr lvl="1" eaLnBrk="1" hangingPunct="1"/>
            <a:r>
              <a:rPr lang="en-US" smtClean="0"/>
              <a:t>Molecules with three of more atoms</a:t>
            </a:r>
          </a:p>
          <a:p>
            <a:pPr eaLnBrk="1" hangingPunct="1"/>
            <a:r>
              <a:rPr lang="en-US" smtClean="0"/>
              <a:t>Electron dot notation for an element helps to determine how many covalent bonds can form</a:t>
            </a:r>
          </a:p>
          <a:p>
            <a:pPr lvl="1" eaLnBrk="1" hangingPunct="1"/>
            <a:r>
              <a:rPr lang="en-US" smtClean="0"/>
              <a:t>In general, for nonmetal elements, the number of unpaired dots is the number of covalent bonds the atom can form with the other atoms</a:t>
            </a:r>
          </a:p>
          <a:p>
            <a:pPr eaLnBrk="1" hangingPunct="1"/>
            <a:r>
              <a:rPr lang="en-US" smtClean="0"/>
              <a:t>These unpaired electrons are called </a:t>
            </a:r>
            <a:r>
              <a:rPr lang="en-US" b="1" smtClean="0">
                <a:solidFill>
                  <a:srgbClr val="0070C0"/>
                </a:solidFill>
              </a:rPr>
              <a:t>bonding sites</a:t>
            </a:r>
          </a:p>
          <a:p>
            <a:pPr lvl="1" eaLnBrk="1" hangingPunct="1"/>
            <a:r>
              <a:rPr lang="en-US" smtClean="0"/>
              <a:t>How many does O, N, C, H have?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Covalent Bond Polarity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>
            <a:normAutofit fontScale="92500" lnSpcReduction="10000"/>
          </a:bodyPr>
          <a:lstStyle/>
          <a:p>
            <a:pPr marL="343129" indent="-343129" defTabSz="915010" eaLnBrk="1" hangingPunct="1">
              <a:defRPr/>
            </a:pPr>
            <a:r>
              <a:rPr lang="en-US" dirty="0" smtClean="0"/>
              <a:t>Covalent bonds share electrons, but do they share them equally?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It’s sometimes a tug of war!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Creates a </a:t>
            </a:r>
            <a:r>
              <a:rPr lang="en-US" b="1" dirty="0" smtClean="0">
                <a:solidFill>
                  <a:srgbClr val="0070C0"/>
                </a:solidFill>
              </a:rPr>
              <a:t>polar bond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Uneven electron sharing between atoms with different </a:t>
            </a:r>
            <a:r>
              <a:rPr lang="en-US" dirty="0" err="1" smtClean="0"/>
              <a:t>electronegativity</a:t>
            </a:r>
            <a:r>
              <a:rPr lang="en-US" dirty="0" smtClean="0"/>
              <a:t> values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Diatomic elements form </a:t>
            </a:r>
            <a:r>
              <a:rPr lang="en-US" b="1" dirty="0" err="1" smtClean="0">
                <a:solidFill>
                  <a:srgbClr val="0070C0"/>
                </a:solidFill>
              </a:rPr>
              <a:t>nonpolar</a:t>
            </a:r>
            <a:r>
              <a:rPr lang="en-US" b="1" dirty="0" smtClean="0">
                <a:solidFill>
                  <a:srgbClr val="0070C0"/>
                </a:solidFill>
              </a:rPr>
              <a:t> bonds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No polarity, even sharing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Atoms of a polar bond acquire a partial electrical charge</a:t>
            </a:r>
          </a:p>
          <a:p>
            <a:pPr marL="743445" lvl="1" indent="-285941" defTabSz="915010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Polar molecule</a:t>
            </a:r>
          </a:p>
          <a:p>
            <a:pPr marL="343129" indent="-343129" defTabSz="915010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Intermolecular forces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Facet, page </a:t>
            </a:r>
            <a:r>
              <a:rPr lang="en-US" dirty="0" smtClean="0"/>
              <a:t>422</a:t>
            </a:r>
            <a:endParaRPr lang="en-US" dirty="0" smtClean="0"/>
          </a:p>
          <a:p>
            <a:pPr marL="343129" indent="-343129" defTabSz="915010"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Covalent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257800"/>
          </a:xfrm>
        </p:spPr>
        <p:txBody>
          <a:bodyPr/>
          <a:lstStyle/>
          <a:p>
            <a:pPr eaLnBrk="1" hangingPunct="1"/>
            <a:r>
              <a:rPr lang="en-US" smtClean="0"/>
              <a:t>Covalent bonds make </a:t>
            </a:r>
            <a:r>
              <a:rPr lang="en-US" b="1" smtClean="0">
                <a:solidFill>
                  <a:srgbClr val="0070C0"/>
                </a:solidFill>
              </a:rPr>
              <a:t>covalent compounds</a:t>
            </a:r>
          </a:p>
          <a:p>
            <a:pPr eaLnBrk="1" hangingPunct="1"/>
            <a:r>
              <a:rPr lang="en-US" u="sng" smtClean="0"/>
              <a:t>Characteristics</a:t>
            </a:r>
          </a:p>
          <a:p>
            <a:pPr lvl="1" eaLnBrk="1" hangingPunct="1"/>
            <a:r>
              <a:rPr lang="en-US" smtClean="0"/>
              <a:t>Not as strong as ionic bonds</a:t>
            </a:r>
          </a:p>
          <a:p>
            <a:pPr lvl="1" eaLnBrk="1" hangingPunct="1"/>
            <a:r>
              <a:rPr lang="en-US" smtClean="0"/>
              <a:t>Relatively low melting and boiling points</a:t>
            </a:r>
          </a:p>
          <a:p>
            <a:pPr lvl="1" eaLnBrk="1" hangingPunct="1"/>
            <a:r>
              <a:rPr lang="en-US" smtClean="0"/>
              <a:t>Mostly gases and liquids at room temperatures</a:t>
            </a:r>
          </a:p>
          <a:p>
            <a:pPr lvl="1" eaLnBrk="1" hangingPunct="1"/>
            <a:r>
              <a:rPr lang="en-US" smtClean="0"/>
              <a:t>Some have great elasticity</a:t>
            </a:r>
          </a:p>
          <a:p>
            <a:pPr lvl="1" eaLnBrk="1" hangingPunct="1"/>
            <a:r>
              <a:rPr lang="en-US" smtClean="0"/>
              <a:t>Not many conduct electricity or heat which makes them excellent insulators</a:t>
            </a:r>
          </a:p>
          <a:p>
            <a:pPr lvl="1" eaLnBrk="1" hangingPunct="1"/>
            <a:r>
              <a:rPr lang="en-US" smtClean="0"/>
              <a:t>Some store tremendous energy, such as explosives</a:t>
            </a:r>
          </a:p>
          <a:p>
            <a:pPr eaLnBrk="1" hangingPunct="1"/>
            <a:r>
              <a:rPr lang="en-US" smtClean="0"/>
              <a:t>Our body is composed of covalent compounds</a:t>
            </a:r>
          </a:p>
          <a:p>
            <a:pPr lvl="1" eaLnBrk="1" hangingPunct="1"/>
            <a:r>
              <a:rPr lang="en-US" smtClean="0"/>
              <a:t>Why?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2209800" y="2504440"/>
            <a:ext cx="4577080" cy="939800"/>
          </a:xfrm>
        </p:spPr>
        <p:txBody>
          <a:bodyPr/>
          <a:lstStyle/>
          <a:p>
            <a:pPr eaLnBrk="1" hangingPunct="1"/>
            <a:r>
              <a:rPr lang="en-US" dirty="0" smtClean="0"/>
              <a:t>18C – Ionic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Forming Ionic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Ionic bonds</a:t>
            </a:r>
          </a:p>
          <a:p>
            <a:pPr lvl="1" eaLnBrk="1" hangingPunct="1"/>
            <a:r>
              <a:rPr lang="en-US" smtClean="0"/>
              <a:t>A transfer of electrons</a:t>
            </a:r>
          </a:p>
          <a:p>
            <a:pPr lvl="1" eaLnBrk="1" hangingPunct="1"/>
            <a:r>
              <a:rPr lang="en-US" smtClean="0"/>
              <a:t>Opposite charges hold the atoms together</a:t>
            </a:r>
          </a:p>
          <a:p>
            <a:pPr eaLnBrk="1" hangingPunct="1"/>
            <a:r>
              <a:rPr lang="en-US" smtClean="0"/>
              <a:t>Ionic bonds makes an </a:t>
            </a:r>
            <a:r>
              <a:rPr lang="en-US" b="1" smtClean="0">
                <a:solidFill>
                  <a:srgbClr val="0070C0"/>
                </a:solidFill>
              </a:rPr>
              <a:t>ionic compound</a:t>
            </a:r>
          </a:p>
          <a:p>
            <a:pPr lvl="1" eaLnBrk="1" hangingPunct="1"/>
            <a:r>
              <a:rPr lang="en-US" smtClean="0"/>
              <a:t>Usually between a nonmetal and a metal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Illustrating Ionic Bonds</a:t>
            </a:r>
          </a:p>
        </p:txBody>
      </p:sp>
      <p:pic>
        <p:nvPicPr>
          <p:cNvPr id="30722" name="Picture 1027" descr="ionicbond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4950" y="1447800"/>
            <a:ext cx="7124700" cy="489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Illustrating Ionic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894263"/>
          </a:xfrm>
        </p:spPr>
        <p:txBody>
          <a:bodyPr/>
          <a:lstStyle/>
          <a:p>
            <a:pPr eaLnBrk="1" hangingPunct="1"/>
            <a:r>
              <a:rPr lang="en-US" smtClean="0"/>
              <a:t>Electron Dot Diagrams, not Lewis Structures</a:t>
            </a:r>
          </a:p>
          <a:p>
            <a:pPr lvl="1" eaLnBrk="1" hangingPunct="1"/>
            <a:r>
              <a:rPr lang="en-US" smtClean="0"/>
              <a:t>Na and F</a:t>
            </a:r>
          </a:p>
          <a:p>
            <a:pPr lvl="1" eaLnBrk="1" hangingPunct="1"/>
            <a:r>
              <a:rPr lang="en-US" smtClean="0"/>
              <a:t>Mg and S</a:t>
            </a:r>
          </a:p>
          <a:p>
            <a:pPr lvl="1" eaLnBrk="1" hangingPunct="1"/>
            <a:r>
              <a:rPr lang="en-US" smtClean="0"/>
              <a:t>Mg and F</a:t>
            </a:r>
          </a:p>
          <a:p>
            <a:pPr lvl="1" eaLnBrk="1" hangingPunct="1"/>
            <a:r>
              <a:rPr lang="en-US" smtClean="0"/>
              <a:t>Na and 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Structure of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5410200"/>
          </a:xfrm>
        </p:spPr>
        <p:txBody>
          <a:bodyPr>
            <a:normAutofit lnSpcReduction="10000"/>
          </a:bodyPr>
          <a:lstStyle/>
          <a:p>
            <a:pPr marL="343129" indent="-343129" defTabSz="915010" eaLnBrk="1" hangingPunct="1">
              <a:defRPr/>
            </a:pPr>
            <a:r>
              <a:rPr lang="en-US" dirty="0" smtClean="0"/>
              <a:t>Ionic compounds consist of innumerable ions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An orderly pattern appears as positive and negative ions line up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They eventually form an immense three dimensional pattern called a </a:t>
            </a:r>
            <a:r>
              <a:rPr lang="en-US" b="1" dirty="0" smtClean="0">
                <a:solidFill>
                  <a:srgbClr val="0070C0"/>
                </a:solidFill>
              </a:rPr>
              <a:t>crystal lattice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Does not form molecules!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Instead makes a </a:t>
            </a:r>
            <a:r>
              <a:rPr lang="en-US" b="1" dirty="0" smtClean="0">
                <a:solidFill>
                  <a:srgbClr val="0070C0"/>
                </a:solidFill>
              </a:rPr>
              <a:t>formula unit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The smallest ratio of elements that describes its chemical composition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Ionic crystal lattices are composed of repeating structural units called </a:t>
            </a:r>
            <a:r>
              <a:rPr lang="en-US" b="1" dirty="0" smtClean="0">
                <a:solidFill>
                  <a:srgbClr val="0070C0"/>
                </a:solidFill>
              </a:rPr>
              <a:t>unit cells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Seven different shapes of unit cells, one is a cube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99063"/>
          </a:xfrm>
        </p:spPr>
        <p:txBody>
          <a:bodyPr/>
          <a:lstStyle/>
          <a:p>
            <a:pPr eaLnBrk="1" hangingPunct="1"/>
            <a:r>
              <a:rPr lang="en-US" smtClean="0"/>
              <a:t>At room temperature most are solid, brittle, crystalline substances</a:t>
            </a:r>
          </a:p>
          <a:p>
            <a:pPr eaLnBrk="1" hangingPunct="1"/>
            <a:r>
              <a:rPr lang="en-US" smtClean="0"/>
              <a:t>Beautiful crystals</a:t>
            </a:r>
          </a:p>
          <a:p>
            <a:pPr eaLnBrk="1" hangingPunct="1"/>
            <a:r>
              <a:rPr lang="en-US" smtClean="0"/>
              <a:t>High melting and boiling points due to the strength of the bonds</a:t>
            </a:r>
          </a:p>
          <a:p>
            <a:pPr eaLnBrk="1" hangingPunct="1"/>
            <a:r>
              <a:rPr lang="en-US" smtClean="0"/>
              <a:t>Many dissolve in water</a:t>
            </a:r>
          </a:p>
          <a:p>
            <a:pPr lvl="1" eaLnBrk="1" hangingPunct="1"/>
            <a:r>
              <a:rPr lang="en-US" smtClean="0"/>
              <a:t>Excellent conductors of electricity when dissolved or melted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Electrolytes</a:t>
            </a:r>
          </a:p>
          <a:p>
            <a:pPr lvl="1" eaLnBrk="1" hangingPunct="1"/>
            <a:r>
              <a:rPr lang="en-US" smtClean="0"/>
              <a:t>A substance that produces ions when it dissolves in a liquid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1943100" y="2590800"/>
            <a:ext cx="5257800" cy="939800"/>
          </a:xfrm>
        </p:spPr>
        <p:txBody>
          <a:bodyPr/>
          <a:lstStyle/>
          <a:p>
            <a:pPr eaLnBrk="1" hangingPunct="1"/>
            <a:r>
              <a:rPr lang="en-US" dirty="0" smtClean="0"/>
              <a:t>18D – Metallic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066801" y="2489200"/>
            <a:ext cx="7315200" cy="939800"/>
          </a:xfrm>
        </p:spPr>
        <p:txBody>
          <a:bodyPr/>
          <a:lstStyle/>
          <a:p>
            <a:pPr eaLnBrk="1" hangingPunct="1"/>
            <a:r>
              <a:rPr lang="en-US" dirty="0" smtClean="0"/>
              <a:t>18A – Principles of Bonding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 Bonding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5181600"/>
          </a:xfrm>
        </p:spPr>
        <p:txBody>
          <a:bodyPr>
            <a:normAutofit fontScale="92500" lnSpcReduction="10000"/>
          </a:bodyPr>
          <a:lstStyle/>
          <a:p>
            <a:pPr marL="343129" indent="-343129" defTabSz="915010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Electron Sea Theory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Also called the </a:t>
            </a:r>
            <a:r>
              <a:rPr lang="en-US" b="1" dirty="0" smtClean="0">
                <a:solidFill>
                  <a:srgbClr val="0070C0"/>
                </a:solidFill>
              </a:rPr>
              <a:t>free electron theory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Metals hold on to their valence electrons loosely which makes them able to be “shared” amongst a large number</a:t>
            </a:r>
          </a:p>
          <a:p>
            <a:pPr marL="343129" indent="-343129" defTabSz="915010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Metallic bonds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Positive metal ions arranged in a crystal lattice immersed in a “sea” of negative electrons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These valance electrons are free to roam the entire lattice structure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All the nuclei share the former valence electrons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No electron dot notation can be used to represent metallic bonds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Compounds of different metals are called </a:t>
            </a:r>
            <a:r>
              <a:rPr lang="en-US" b="1" dirty="0" smtClean="0">
                <a:solidFill>
                  <a:srgbClr val="0070C0"/>
                </a:solidFill>
              </a:rPr>
              <a:t>alloys</a:t>
            </a:r>
          </a:p>
          <a:p>
            <a:pPr marL="343129" indent="-343129" defTabSz="915010" eaLnBrk="1" hangingPunct="1">
              <a:buFontTx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Metallic Lattice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5105400"/>
          </a:xfrm>
        </p:spPr>
        <p:txBody>
          <a:bodyPr/>
          <a:lstStyle/>
          <a:p>
            <a:pPr eaLnBrk="1" hangingPunct="1"/>
            <a:r>
              <a:rPr lang="en-US" smtClean="0"/>
              <a:t>Similar to ionic structure</a:t>
            </a:r>
          </a:p>
          <a:p>
            <a:pPr eaLnBrk="1" hangingPunct="1"/>
            <a:r>
              <a:rPr lang="en-US" smtClean="0"/>
              <a:t>Most efficient layout for metallic structures is </a:t>
            </a:r>
            <a:r>
              <a:rPr lang="en-US" b="1" smtClean="0">
                <a:solidFill>
                  <a:srgbClr val="0070C0"/>
                </a:solidFill>
              </a:rPr>
              <a:t>hexagonal close packed</a:t>
            </a:r>
          </a:p>
          <a:p>
            <a:pPr eaLnBrk="1" hangingPunct="1"/>
            <a:r>
              <a:rPr lang="en-US" smtClean="0"/>
              <a:t>Other types of structures</a:t>
            </a:r>
          </a:p>
          <a:p>
            <a:pPr lvl="1" eaLnBrk="1" hangingPunct="1"/>
            <a:r>
              <a:rPr lang="en-US" smtClean="0"/>
              <a:t>Face centered cubic</a:t>
            </a:r>
          </a:p>
          <a:p>
            <a:pPr lvl="1" eaLnBrk="1" hangingPunct="1"/>
            <a:r>
              <a:rPr lang="en-US" smtClean="0"/>
              <a:t>Body centered cubic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Properties of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are solids at room temperatures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Malleable</a:t>
            </a:r>
            <a:r>
              <a:rPr lang="en-US" smtClean="0"/>
              <a:t> </a:t>
            </a:r>
          </a:p>
          <a:p>
            <a:pPr lvl="1" eaLnBrk="1" hangingPunct="1"/>
            <a:r>
              <a:rPr lang="en-US" smtClean="0"/>
              <a:t>Ability to be hammered or rolled into thin sheets</a:t>
            </a:r>
          </a:p>
          <a:p>
            <a:pPr eaLnBrk="1" hangingPunct="1"/>
            <a:r>
              <a:rPr lang="en-US" b="1" smtClean="0">
                <a:solidFill>
                  <a:srgbClr val="0070C0"/>
                </a:solidFill>
              </a:rPr>
              <a:t>Ductile </a:t>
            </a:r>
          </a:p>
          <a:p>
            <a:pPr lvl="1" eaLnBrk="1" hangingPunct="1"/>
            <a:r>
              <a:rPr lang="en-US" smtClean="0"/>
              <a:t>The ability to be stretched without breaking or drawn into a wire</a:t>
            </a:r>
          </a:p>
          <a:p>
            <a:pPr eaLnBrk="1" hangingPunct="1"/>
            <a:r>
              <a:rPr lang="en-US" smtClean="0"/>
              <a:t>Shiny </a:t>
            </a:r>
            <a:r>
              <a:rPr lang="en-US" b="1" smtClean="0">
                <a:solidFill>
                  <a:srgbClr val="0070C0"/>
                </a:solidFill>
              </a:rPr>
              <a:t>luster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of Chemical Bonds</a:t>
            </a:r>
          </a:p>
        </p:txBody>
      </p:sp>
      <p:pic>
        <p:nvPicPr>
          <p:cNvPr id="38914" name="Picture 3" descr="scan0011.jpg"/>
          <p:cNvPicPr>
            <a:picLocks noChangeAspect="1"/>
          </p:cNvPicPr>
          <p:nvPr/>
        </p:nvPicPr>
        <p:blipFill>
          <a:blip r:embed="rId2"/>
          <a:srcRect l="39130" t="6226" r="15796" b="72745"/>
          <a:stretch>
            <a:fillRect/>
          </a:stretch>
        </p:blipFill>
        <p:spPr bwMode="auto">
          <a:xfrm>
            <a:off x="838200" y="2286000"/>
            <a:ext cx="762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Octet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382000" cy="4894263"/>
          </a:xfrm>
        </p:spPr>
        <p:txBody>
          <a:bodyPr>
            <a:normAutofit fontScale="92500" lnSpcReduction="20000"/>
          </a:bodyPr>
          <a:lstStyle/>
          <a:p>
            <a:pPr marL="343129" indent="-343129" defTabSz="915010" eaLnBrk="1" hangingPunct="1">
              <a:defRPr/>
            </a:pPr>
            <a:r>
              <a:rPr lang="en-US" dirty="0" smtClean="0"/>
              <a:t>The tendency for atoms to bond is governed by the </a:t>
            </a:r>
            <a:r>
              <a:rPr lang="en-US" b="1" dirty="0" smtClean="0">
                <a:solidFill>
                  <a:srgbClr val="0070C0"/>
                </a:solidFill>
              </a:rPr>
              <a:t>2</a:t>
            </a:r>
            <a:r>
              <a:rPr lang="en-US" b="1" baseline="30000" dirty="0" smtClean="0">
                <a:solidFill>
                  <a:srgbClr val="0070C0"/>
                </a:solidFill>
              </a:rPr>
              <a:t>nd</a:t>
            </a:r>
            <a:r>
              <a:rPr lang="en-US" b="1" dirty="0" smtClean="0">
                <a:solidFill>
                  <a:srgbClr val="0070C0"/>
                </a:solidFill>
              </a:rPr>
              <a:t> law of thermodynamics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All natural processes move toward a state of minimum energy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Atoms are more unstable when they are not bonding to another atom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Atoms generally are most stable when they have a full eight electrons in their valence energy level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This principle is called the </a:t>
            </a:r>
            <a:r>
              <a:rPr lang="en-US" b="1" dirty="0" smtClean="0">
                <a:solidFill>
                  <a:srgbClr val="0070C0"/>
                </a:solidFill>
              </a:rPr>
              <a:t>octet rule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Exceptions are hydrogen and helium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Two ways to bond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Sharing electrons – Covalent Bonding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Transferring electrons – Ionic Bonding</a:t>
            </a:r>
          </a:p>
          <a:p>
            <a:pPr marL="343129" indent="-343129" defTabSz="915010" eaLnBrk="1" hangingPunct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Electron Affinity &amp; Electronegativity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534400" cy="5715000"/>
          </a:xfrm>
        </p:spPr>
        <p:txBody>
          <a:bodyPr>
            <a:normAutofit fontScale="85000" lnSpcReduction="20000"/>
          </a:bodyPr>
          <a:lstStyle/>
          <a:p>
            <a:pPr marL="343129" indent="-343129" defTabSz="915010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Electron affinity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A measure of how well the atom attracts and holds electrons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Halogens and most nonmetals have the highest electron affinities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Most of the metals have low affinities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Noble gases have very low affinities</a:t>
            </a:r>
          </a:p>
          <a:p>
            <a:pPr marL="343129" indent="-343129" defTabSz="915010" eaLnBrk="1" hangingPunct="1">
              <a:defRPr/>
            </a:pPr>
            <a:r>
              <a:rPr lang="en-US" b="1" dirty="0" err="1" smtClean="0">
                <a:solidFill>
                  <a:srgbClr val="0070C0"/>
                </a:solidFill>
              </a:rPr>
              <a:t>Linus</a:t>
            </a:r>
            <a:r>
              <a:rPr lang="en-US" b="1" dirty="0" smtClean="0">
                <a:solidFill>
                  <a:srgbClr val="0070C0"/>
                </a:solidFill>
              </a:rPr>
              <a:t> Carl Pauling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Devised a scale to compare an atom’s ability to attract and hold electrons when bonded to other atoms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This is known as an element’s </a:t>
            </a:r>
            <a:r>
              <a:rPr lang="en-US" b="1" dirty="0" err="1" smtClean="0">
                <a:solidFill>
                  <a:srgbClr val="0070C0"/>
                </a:solidFill>
              </a:rPr>
              <a:t>electronegativity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343129" indent="-343129" defTabSz="915010" eaLnBrk="1" hangingPunct="1">
              <a:defRPr/>
            </a:pPr>
            <a:r>
              <a:rPr lang="en-US" dirty="0" smtClean="0"/>
              <a:t>Electron affinity applies to </a:t>
            </a:r>
            <a:r>
              <a:rPr lang="en-US" dirty="0" err="1" smtClean="0"/>
              <a:t>unbonded</a:t>
            </a:r>
            <a:r>
              <a:rPr lang="en-US" dirty="0" smtClean="0"/>
              <a:t> atoms</a:t>
            </a:r>
          </a:p>
          <a:p>
            <a:pPr marL="343129" indent="-343129" defTabSz="915010" eaLnBrk="1" hangingPunct="1">
              <a:defRPr/>
            </a:pPr>
            <a:r>
              <a:rPr lang="en-US" dirty="0" err="1" smtClean="0"/>
              <a:t>Electronegativity</a:t>
            </a:r>
            <a:r>
              <a:rPr lang="en-US" dirty="0" smtClean="0"/>
              <a:t> applies to bonded atoms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Go together, large affinity means large </a:t>
            </a:r>
            <a:r>
              <a:rPr lang="en-US" dirty="0" err="1" smtClean="0"/>
              <a:t>electronegativity</a:t>
            </a:r>
            <a:endParaRPr lang="en-US" dirty="0" smtClean="0"/>
          </a:p>
          <a:p>
            <a:pPr marL="343129" indent="-343129" defTabSz="915010" eaLnBrk="1" hangingPunct="1">
              <a:defRPr/>
            </a:pPr>
            <a:r>
              <a:rPr lang="en-US" dirty="0" smtClean="0"/>
              <a:t>Periodic Trend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Decreases going down a family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Increases across a period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763000" cy="5181600"/>
          </a:xfrm>
        </p:spPr>
        <p:txBody>
          <a:bodyPr/>
          <a:lstStyle/>
          <a:p>
            <a:pPr eaLnBrk="1" hangingPunct="1"/>
            <a:r>
              <a:rPr lang="en-US" smtClean="0"/>
              <a:t>Three Types</a:t>
            </a:r>
          </a:p>
          <a:p>
            <a:pPr lvl="1" eaLnBrk="1" hangingPunct="1"/>
            <a:r>
              <a:rPr lang="en-US" b="1" smtClean="0">
                <a:solidFill>
                  <a:srgbClr val="0070C0"/>
                </a:solidFill>
              </a:rPr>
              <a:t>Covalent Bonds</a:t>
            </a:r>
          </a:p>
          <a:p>
            <a:pPr lvl="2" eaLnBrk="1" hangingPunct="1"/>
            <a:r>
              <a:rPr lang="en-US" smtClean="0"/>
              <a:t>Between two nonmetals</a:t>
            </a:r>
          </a:p>
          <a:p>
            <a:pPr lvl="2" eaLnBrk="1" hangingPunct="1"/>
            <a:r>
              <a:rPr lang="en-US" smtClean="0"/>
              <a:t>High electronegativity, so they SHARE electrons</a:t>
            </a:r>
          </a:p>
          <a:p>
            <a:pPr lvl="1" eaLnBrk="1" hangingPunct="1"/>
            <a:r>
              <a:rPr lang="en-US" b="1" smtClean="0">
                <a:solidFill>
                  <a:srgbClr val="0070C0"/>
                </a:solidFill>
              </a:rPr>
              <a:t>Ionic Bonds</a:t>
            </a:r>
          </a:p>
          <a:p>
            <a:pPr lvl="2" eaLnBrk="1" hangingPunct="1"/>
            <a:r>
              <a:rPr lang="en-US" smtClean="0"/>
              <a:t>Between a nonmetal and a metal</a:t>
            </a:r>
          </a:p>
          <a:p>
            <a:pPr lvl="2" eaLnBrk="1" hangingPunct="1"/>
            <a:r>
              <a:rPr lang="en-US" smtClean="0"/>
              <a:t>One high electronegativity, one low</a:t>
            </a:r>
          </a:p>
          <a:p>
            <a:pPr lvl="2" eaLnBrk="1" hangingPunct="1"/>
            <a:r>
              <a:rPr lang="en-US" smtClean="0"/>
              <a:t>There is a TRANSFER of electrons</a:t>
            </a:r>
          </a:p>
          <a:p>
            <a:pPr lvl="1" eaLnBrk="1" hangingPunct="1"/>
            <a:r>
              <a:rPr lang="en-US" b="1" smtClean="0">
                <a:solidFill>
                  <a:srgbClr val="0070C0"/>
                </a:solidFill>
              </a:rPr>
              <a:t>Metallic Bonds</a:t>
            </a:r>
          </a:p>
          <a:p>
            <a:pPr lvl="2" eaLnBrk="1" hangingPunct="1"/>
            <a:r>
              <a:rPr lang="en-US" smtClean="0"/>
              <a:t>Two metals</a:t>
            </a:r>
          </a:p>
          <a:p>
            <a:pPr lvl="2" eaLnBrk="1" hangingPunct="1"/>
            <a:r>
              <a:rPr lang="en-US" smtClean="0"/>
              <a:t>SEA of electrons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1676400" y="2590800"/>
            <a:ext cx="5638800" cy="939800"/>
          </a:xfrm>
        </p:spPr>
        <p:txBody>
          <a:bodyPr/>
          <a:lstStyle/>
          <a:p>
            <a:pPr eaLnBrk="1" hangingPunct="1"/>
            <a:r>
              <a:rPr lang="en-US" dirty="0" smtClean="0"/>
              <a:t>18B – Covalent Bonds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Illustrating Covalent Bonding</a:t>
            </a:r>
          </a:p>
        </p:txBody>
      </p:sp>
      <p:pic>
        <p:nvPicPr>
          <p:cNvPr id="21506" name="Content Placeholder 3" descr="covalentbond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4950" y="1447800"/>
            <a:ext cx="7124700" cy="4894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Illustrating Covalent Bonding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8229600" cy="5181600"/>
          </a:xfrm>
        </p:spPr>
        <p:txBody>
          <a:bodyPr>
            <a:normAutofit lnSpcReduction="10000"/>
          </a:bodyPr>
          <a:lstStyle/>
          <a:p>
            <a:pPr marL="343129" indent="-343129" defTabSz="915010" eaLnBrk="1" hangingPunct="1">
              <a:defRPr/>
            </a:pPr>
            <a:r>
              <a:rPr lang="en-US" dirty="0" smtClean="0"/>
              <a:t>All atoms want eight in the outer level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Share to make eight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The electrons that are shared are called the </a:t>
            </a:r>
            <a:r>
              <a:rPr lang="en-US" b="1" dirty="0" smtClean="0">
                <a:solidFill>
                  <a:srgbClr val="0070C0"/>
                </a:solidFill>
              </a:rPr>
              <a:t>bonding pair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The ones that do not share are called the </a:t>
            </a:r>
            <a:r>
              <a:rPr lang="en-US" b="1" dirty="0" smtClean="0">
                <a:solidFill>
                  <a:srgbClr val="0070C0"/>
                </a:solidFill>
              </a:rPr>
              <a:t>nonbonding pairs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Drawn in two dimensions through a </a:t>
            </a:r>
            <a:r>
              <a:rPr lang="en-US" b="1" dirty="0" smtClean="0">
                <a:solidFill>
                  <a:srgbClr val="0070C0"/>
                </a:solidFill>
              </a:rPr>
              <a:t>Lewis Structure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Bonds can be represented by dots, but more often a single dash between the bonded atoms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When dashes are used, the nonbonding electrons are usually omitted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Let’s do chlorine…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Bonds in Diatomic Molecules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5410200"/>
          </a:xfrm>
        </p:spPr>
        <p:txBody>
          <a:bodyPr>
            <a:normAutofit fontScale="92500" lnSpcReduction="20000"/>
          </a:bodyPr>
          <a:lstStyle/>
          <a:p>
            <a:pPr marL="343129" indent="-343129" defTabSz="915010" eaLnBrk="1" hangingPunct="1">
              <a:defRPr/>
            </a:pPr>
            <a:r>
              <a:rPr lang="en-US" dirty="0" smtClean="0"/>
              <a:t>What are the </a:t>
            </a:r>
            <a:r>
              <a:rPr lang="en-US" b="1" dirty="0" smtClean="0">
                <a:solidFill>
                  <a:srgbClr val="0070C0"/>
                </a:solidFill>
              </a:rPr>
              <a:t>diatomic</a:t>
            </a:r>
            <a:r>
              <a:rPr lang="en-US" dirty="0" smtClean="0"/>
              <a:t> molecules?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Seven of them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Oxygen, nitrogen, hydrogen, </a:t>
            </a:r>
            <a:r>
              <a:rPr lang="en-US" dirty="0" err="1" smtClean="0"/>
              <a:t>flourine</a:t>
            </a:r>
            <a:r>
              <a:rPr lang="en-US" dirty="0" smtClean="0"/>
              <a:t>, chlorine, bromine, iodine</a:t>
            </a:r>
          </a:p>
          <a:p>
            <a:pPr marL="343129" indent="-343129" defTabSz="915010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Double bonds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Stronger than single bonds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Shorter that single bonds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Represented by two dashes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Share two pairs of electrons</a:t>
            </a:r>
          </a:p>
          <a:p>
            <a:pPr marL="343129" indent="-343129" defTabSz="915010" eaLnBrk="1" hangingPunct="1">
              <a:defRPr/>
            </a:pPr>
            <a:r>
              <a:rPr lang="en-US" b="1" dirty="0" smtClean="0">
                <a:solidFill>
                  <a:srgbClr val="0070C0"/>
                </a:solidFill>
              </a:rPr>
              <a:t>Triple bonds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Stronger that double bonds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Shorter than double bonds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Represented by three dashes</a:t>
            </a:r>
          </a:p>
          <a:p>
            <a:pPr marL="743445" lvl="1" indent="-285941" defTabSz="915010" eaLnBrk="1" hangingPunct="1">
              <a:defRPr/>
            </a:pPr>
            <a:r>
              <a:rPr lang="en-US" dirty="0" smtClean="0"/>
              <a:t>Share three pairs of electrons</a:t>
            </a:r>
          </a:p>
          <a:p>
            <a:pPr marL="343129" indent="-343129" defTabSz="915010" eaLnBrk="1" hangingPunct="1">
              <a:defRPr/>
            </a:pPr>
            <a:r>
              <a:rPr lang="en-US" dirty="0" smtClean="0"/>
              <a:t>Let’s draw </a:t>
            </a:r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, and </a:t>
            </a:r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NA templat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DNA template</Template>
  <TotalTime>1726</TotalTime>
  <Words>932</Words>
  <Application>Microsoft Office PowerPoint</Application>
  <PresentationFormat>On-screen Show (4:3)</PresentationFormat>
  <Paragraphs>151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Arial</vt:lpstr>
      <vt:lpstr>DNA template</vt:lpstr>
      <vt:lpstr>Unit 6 Introduction to Chemistry</vt:lpstr>
      <vt:lpstr>18A – Principles of Bonding</vt:lpstr>
      <vt:lpstr>Octet Rule</vt:lpstr>
      <vt:lpstr>Electron Affinity &amp; Electronegativity</vt:lpstr>
      <vt:lpstr>Types of Bonds</vt:lpstr>
      <vt:lpstr>18B – Covalent Bonds</vt:lpstr>
      <vt:lpstr>Illustrating Covalent Bonding</vt:lpstr>
      <vt:lpstr>Illustrating Covalent Bonding</vt:lpstr>
      <vt:lpstr>Bonds in Diatomic Molecules</vt:lpstr>
      <vt:lpstr>Bonds in Polyatomic Molecules</vt:lpstr>
      <vt:lpstr>Covalent Bond Polarity</vt:lpstr>
      <vt:lpstr>Properties of Covalent Compounds</vt:lpstr>
      <vt:lpstr>18C – Ionic Bonds</vt:lpstr>
      <vt:lpstr>Forming Ionic Bonds</vt:lpstr>
      <vt:lpstr>Illustrating Ionic Bonds</vt:lpstr>
      <vt:lpstr>Illustrating Ionic Bonds</vt:lpstr>
      <vt:lpstr>Structure of Ionic Compounds</vt:lpstr>
      <vt:lpstr>Properties of Ionic Compounds</vt:lpstr>
      <vt:lpstr>18D – Metallic Bonds</vt:lpstr>
      <vt:lpstr>Metal Bonding Theory</vt:lpstr>
      <vt:lpstr>Metallic Lattice Structure</vt:lpstr>
      <vt:lpstr>Properties of Metals</vt:lpstr>
      <vt:lpstr>Summary of Chemical Bonds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Introduction to Chemistry</dc:title>
  <dc:creator>Jenn15</dc:creator>
  <cp:lastModifiedBy>Jenn Marshall</cp:lastModifiedBy>
  <cp:revision>29</cp:revision>
  <dcterms:created xsi:type="dcterms:W3CDTF">2010-12-19T21:31:52Z</dcterms:created>
  <dcterms:modified xsi:type="dcterms:W3CDTF">2018-01-23T12:47:56Z</dcterms:modified>
  <cp:category>2010 medical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TC018813549991</vt:lpwstr>
  </property>
</Properties>
</file>